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2"/>
  </p:notesMasterIdLst>
  <p:handoutMasterIdLst>
    <p:handoutMasterId r:id="rId23"/>
  </p:handoutMasterIdLst>
  <p:sldIdLst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6" r:id="rId14"/>
    <p:sldId id="291" r:id="rId15"/>
    <p:sldId id="287" r:id="rId16"/>
    <p:sldId id="288" r:id="rId17"/>
    <p:sldId id="289" r:id="rId18"/>
    <p:sldId id="284" r:id="rId19"/>
    <p:sldId id="290" r:id="rId20"/>
    <p:sldId id="28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604"/>
    </p:cViewPr>
  </p:sorterViewPr>
  <p:notesViewPr>
    <p:cSldViewPr snapToGrid="0">
      <p:cViewPr varScale="1">
        <p:scale>
          <a:sx n="94" d="100"/>
          <a:sy n="94" d="100"/>
        </p:scale>
        <p:origin x="193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E1F082-55B1-4C53-933A-C72CFE18EEA4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/>
      <dgm:spPr/>
      <dgm:t>
        <a:bodyPr/>
        <a:lstStyle/>
        <a:p>
          <a:endParaRPr lang="es-GT"/>
        </a:p>
      </dgm:t>
    </dgm:pt>
    <dgm:pt modelId="{0B9D2740-CCA4-4106-9A67-3073EB65EDB2}">
      <dgm:prSet/>
      <dgm:spPr/>
      <dgm:t>
        <a:bodyPr/>
        <a:lstStyle/>
        <a:p>
          <a:pPr rtl="0"/>
          <a:r>
            <a:rPr lang="es-ES" smtClean="0"/>
            <a:t>Conceptos generales</a:t>
          </a:r>
          <a:endParaRPr lang="es-GT"/>
        </a:p>
      </dgm:t>
    </dgm:pt>
    <dgm:pt modelId="{7BB8541C-7586-45EC-AB70-84FC8ADFF68C}" type="parTrans" cxnId="{32239C34-BDB3-46A0-857E-3C0ADA382EB0}">
      <dgm:prSet/>
      <dgm:spPr/>
      <dgm:t>
        <a:bodyPr/>
        <a:lstStyle/>
        <a:p>
          <a:endParaRPr lang="es-GT"/>
        </a:p>
      </dgm:t>
    </dgm:pt>
    <dgm:pt modelId="{26AA4141-DE42-4841-8149-229AB3282C6A}" type="sibTrans" cxnId="{32239C34-BDB3-46A0-857E-3C0ADA382EB0}">
      <dgm:prSet/>
      <dgm:spPr/>
      <dgm:t>
        <a:bodyPr/>
        <a:lstStyle/>
        <a:p>
          <a:endParaRPr lang="es-GT"/>
        </a:p>
      </dgm:t>
    </dgm:pt>
    <dgm:pt modelId="{E55D654E-4498-4B4C-AEB0-CA0C910A8D94}">
      <dgm:prSet/>
      <dgm:spPr/>
      <dgm:t>
        <a:bodyPr/>
        <a:lstStyle/>
        <a:p>
          <a:pPr rtl="0"/>
          <a:r>
            <a:rPr lang="es-ES" smtClean="0"/>
            <a:t>Puertos GPIO y sus direcciones</a:t>
          </a:r>
          <a:endParaRPr lang="es-GT"/>
        </a:p>
      </dgm:t>
    </dgm:pt>
    <dgm:pt modelId="{0A3BE975-89C1-41CA-8103-2FBADA55C1C3}" type="parTrans" cxnId="{AE384CB5-DB47-493A-B3AF-680B3F12B7BE}">
      <dgm:prSet/>
      <dgm:spPr/>
      <dgm:t>
        <a:bodyPr/>
        <a:lstStyle/>
        <a:p>
          <a:endParaRPr lang="es-GT"/>
        </a:p>
      </dgm:t>
    </dgm:pt>
    <dgm:pt modelId="{958C1B14-6579-4E0C-B63F-8ACA0AD46952}" type="sibTrans" cxnId="{AE384CB5-DB47-493A-B3AF-680B3F12B7BE}">
      <dgm:prSet/>
      <dgm:spPr/>
      <dgm:t>
        <a:bodyPr/>
        <a:lstStyle/>
        <a:p>
          <a:endParaRPr lang="es-GT"/>
        </a:p>
      </dgm:t>
    </dgm:pt>
    <dgm:pt modelId="{BEB56C1B-7F93-4411-A634-F6ED18344A5E}">
      <dgm:prSet/>
      <dgm:spPr/>
      <dgm:t>
        <a:bodyPr/>
        <a:lstStyle/>
        <a:p>
          <a:pPr rtl="0"/>
          <a:r>
            <a:rPr lang="es-ES" dirty="0" smtClean="0"/>
            <a:t>Conexión de puerto GPIO a un LED (</a:t>
          </a:r>
          <a:r>
            <a:rPr lang="es-ES" b="1" dirty="0" smtClean="0"/>
            <a:t>Salida</a:t>
          </a:r>
          <a:r>
            <a:rPr lang="es-ES" dirty="0" smtClean="0"/>
            <a:t>)</a:t>
          </a:r>
          <a:endParaRPr lang="es-GT" dirty="0"/>
        </a:p>
      </dgm:t>
    </dgm:pt>
    <dgm:pt modelId="{27F0D082-4145-4940-84E7-28B84169A093}" type="parTrans" cxnId="{1A7B2D6F-1C36-4029-9378-27E245803BE1}">
      <dgm:prSet/>
      <dgm:spPr/>
      <dgm:t>
        <a:bodyPr/>
        <a:lstStyle/>
        <a:p>
          <a:endParaRPr lang="es-GT"/>
        </a:p>
      </dgm:t>
    </dgm:pt>
    <dgm:pt modelId="{DC92283A-E805-498B-A2CC-EDF04B5C3F57}" type="sibTrans" cxnId="{1A7B2D6F-1C36-4029-9378-27E245803BE1}">
      <dgm:prSet/>
      <dgm:spPr/>
      <dgm:t>
        <a:bodyPr/>
        <a:lstStyle/>
        <a:p>
          <a:endParaRPr lang="es-GT"/>
        </a:p>
      </dgm:t>
    </dgm:pt>
    <dgm:pt modelId="{91932889-84A0-4962-9C13-8CE8987FADFA}" type="pres">
      <dgm:prSet presAssocID="{E0E1F082-55B1-4C53-933A-C72CFE18EEA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GT"/>
        </a:p>
      </dgm:t>
    </dgm:pt>
    <dgm:pt modelId="{457FBAD1-3E92-44B5-BA74-29B6A8382774}" type="pres">
      <dgm:prSet presAssocID="{0B9D2740-CCA4-4106-9A67-3073EB65EDB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GT"/>
        </a:p>
      </dgm:t>
    </dgm:pt>
    <dgm:pt modelId="{E30FC5DE-E56E-404E-AF99-AD58FBFD1E5B}" type="pres">
      <dgm:prSet presAssocID="{26AA4141-DE42-4841-8149-229AB3282C6A}" presName="spacer" presStyleCnt="0"/>
      <dgm:spPr/>
    </dgm:pt>
    <dgm:pt modelId="{6AAC9B83-0DFE-414C-9440-9F4DC0012377}" type="pres">
      <dgm:prSet presAssocID="{E55D654E-4498-4B4C-AEB0-CA0C910A8D9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GT"/>
        </a:p>
      </dgm:t>
    </dgm:pt>
    <dgm:pt modelId="{546E999A-51E4-4AC9-888A-89EA3CC1EF38}" type="pres">
      <dgm:prSet presAssocID="{958C1B14-6579-4E0C-B63F-8ACA0AD46952}" presName="spacer" presStyleCnt="0"/>
      <dgm:spPr/>
    </dgm:pt>
    <dgm:pt modelId="{F03010FA-C45D-4821-B34C-E44E3C12D55E}" type="pres">
      <dgm:prSet presAssocID="{BEB56C1B-7F93-4411-A634-F6ED18344A5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GT"/>
        </a:p>
      </dgm:t>
    </dgm:pt>
  </dgm:ptLst>
  <dgm:cxnLst>
    <dgm:cxn modelId="{1A7B2D6F-1C36-4029-9378-27E245803BE1}" srcId="{E0E1F082-55B1-4C53-933A-C72CFE18EEA4}" destId="{BEB56C1B-7F93-4411-A634-F6ED18344A5E}" srcOrd="2" destOrd="0" parTransId="{27F0D082-4145-4940-84E7-28B84169A093}" sibTransId="{DC92283A-E805-498B-A2CC-EDF04B5C3F57}"/>
    <dgm:cxn modelId="{B0CB9117-5B31-4E45-A78B-E6CBC4B98A33}" type="presOf" srcId="{0B9D2740-CCA4-4106-9A67-3073EB65EDB2}" destId="{457FBAD1-3E92-44B5-BA74-29B6A8382774}" srcOrd="0" destOrd="0" presId="urn:microsoft.com/office/officeart/2005/8/layout/vList2"/>
    <dgm:cxn modelId="{48A00F27-D172-4094-94BF-B25374A9981A}" type="presOf" srcId="{BEB56C1B-7F93-4411-A634-F6ED18344A5E}" destId="{F03010FA-C45D-4821-B34C-E44E3C12D55E}" srcOrd="0" destOrd="0" presId="urn:microsoft.com/office/officeart/2005/8/layout/vList2"/>
    <dgm:cxn modelId="{2FD96665-7E35-4111-B760-3A40F48AE993}" type="presOf" srcId="{E55D654E-4498-4B4C-AEB0-CA0C910A8D94}" destId="{6AAC9B83-0DFE-414C-9440-9F4DC0012377}" srcOrd="0" destOrd="0" presId="urn:microsoft.com/office/officeart/2005/8/layout/vList2"/>
    <dgm:cxn modelId="{AE384CB5-DB47-493A-B3AF-680B3F12B7BE}" srcId="{E0E1F082-55B1-4C53-933A-C72CFE18EEA4}" destId="{E55D654E-4498-4B4C-AEB0-CA0C910A8D94}" srcOrd="1" destOrd="0" parTransId="{0A3BE975-89C1-41CA-8103-2FBADA55C1C3}" sibTransId="{958C1B14-6579-4E0C-B63F-8ACA0AD46952}"/>
    <dgm:cxn modelId="{32239C34-BDB3-46A0-857E-3C0ADA382EB0}" srcId="{E0E1F082-55B1-4C53-933A-C72CFE18EEA4}" destId="{0B9D2740-CCA4-4106-9A67-3073EB65EDB2}" srcOrd="0" destOrd="0" parTransId="{7BB8541C-7586-45EC-AB70-84FC8ADFF68C}" sibTransId="{26AA4141-DE42-4841-8149-229AB3282C6A}"/>
    <dgm:cxn modelId="{9EAF1F0B-2EAD-4EB3-8C1B-EA46E867A0E1}" type="presOf" srcId="{E0E1F082-55B1-4C53-933A-C72CFE18EEA4}" destId="{91932889-84A0-4962-9C13-8CE8987FADFA}" srcOrd="0" destOrd="0" presId="urn:microsoft.com/office/officeart/2005/8/layout/vList2"/>
    <dgm:cxn modelId="{6FD9D11A-2849-4DEB-8BE6-0CA5AA419A26}" type="presParOf" srcId="{91932889-84A0-4962-9C13-8CE8987FADFA}" destId="{457FBAD1-3E92-44B5-BA74-29B6A8382774}" srcOrd="0" destOrd="0" presId="urn:microsoft.com/office/officeart/2005/8/layout/vList2"/>
    <dgm:cxn modelId="{56982E30-4007-4BD5-861E-DC60A8FD2BCB}" type="presParOf" srcId="{91932889-84A0-4962-9C13-8CE8987FADFA}" destId="{E30FC5DE-E56E-404E-AF99-AD58FBFD1E5B}" srcOrd="1" destOrd="0" presId="urn:microsoft.com/office/officeart/2005/8/layout/vList2"/>
    <dgm:cxn modelId="{748E51F1-BDA1-42E6-BA6C-02D19AFC6591}" type="presParOf" srcId="{91932889-84A0-4962-9C13-8CE8987FADFA}" destId="{6AAC9B83-0DFE-414C-9440-9F4DC0012377}" srcOrd="2" destOrd="0" presId="urn:microsoft.com/office/officeart/2005/8/layout/vList2"/>
    <dgm:cxn modelId="{62E002F5-5644-4971-938C-10D416857B34}" type="presParOf" srcId="{91932889-84A0-4962-9C13-8CE8987FADFA}" destId="{546E999A-51E4-4AC9-888A-89EA3CC1EF38}" srcOrd="3" destOrd="0" presId="urn:microsoft.com/office/officeart/2005/8/layout/vList2"/>
    <dgm:cxn modelId="{47B8FE6D-4B1E-4A2E-9C22-8DCC63821D74}" type="presParOf" srcId="{91932889-84A0-4962-9C13-8CE8987FADFA}" destId="{F03010FA-C45D-4821-B34C-E44E3C12D55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FBAD1-3E92-44B5-BA74-29B6A8382774}">
      <dsp:nvSpPr>
        <dsp:cNvPr id="0" name=""/>
        <dsp:cNvSpPr/>
      </dsp:nvSpPr>
      <dsp:spPr>
        <a:xfrm>
          <a:off x="0" y="850545"/>
          <a:ext cx="9509760" cy="8154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400" kern="1200" smtClean="0"/>
            <a:t>Conceptos generales</a:t>
          </a:r>
          <a:endParaRPr lang="es-GT" sz="3400" kern="1200"/>
        </a:p>
      </dsp:txBody>
      <dsp:txXfrm>
        <a:off x="39809" y="890354"/>
        <a:ext cx="9430142" cy="735872"/>
      </dsp:txXfrm>
    </dsp:sp>
    <dsp:sp modelId="{6AAC9B83-0DFE-414C-9440-9F4DC0012377}">
      <dsp:nvSpPr>
        <dsp:cNvPr id="0" name=""/>
        <dsp:cNvSpPr/>
      </dsp:nvSpPr>
      <dsp:spPr>
        <a:xfrm>
          <a:off x="0" y="1763955"/>
          <a:ext cx="9509760" cy="815490"/>
        </a:xfrm>
        <a:prstGeom prst="roundRect">
          <a:avLst/>
        </a:prstGeom>
        <a:gradFill rotWithShape="0">
          <a:gsLst>
            <a:gs pos="0">
              <a:schemeClr val="accent2">
                <a:hueOff val="4026151"/>
                <a:satOff val="-23632"/>
                <a:lumOff val="-588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2">
                <a:hueOff val="4026151"/>
                <a:satOff val="-23632"/>
                <a:lumOff val="-588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2">
                <a:hueOff val="4026151"/>
                <a:satOff val="-23632"/>
                <a:lumOff val="-588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400" kern="1200" smtClean="0"/>
            <a:t>Puertos GPIO y sus direcciones</a:t>
          </a:r>
          <a:endParaRPr lang="es-GT" sz="3400" kern="1200"/>
        </a:p>
      </dsp:txBody>
      <dsp:txXfrm>
        <a:off x="39809" y="1803764"/>
        <a:ext cx="9430142" cy="735872"/>
      </dsp:txXfrm>
    </dsp:sp>
    <dsp:sp modelId="{F03010FA-C45D-4821-B34C-E44E3C12D55E}">
      <dsp:nvSpPr>
        <dsp:cNvPr id="0" name=""/>
        <dsp:cNvSpPr/>
      </dsp:nvSpPr>
      <dsp:spPr>
        <a:xfrm>
          <a:off x="0" y="2677365"/>
          <a:ext cx="9509760" cy="815490"/>
        </a:xfrm>
        <a:prstGeom prst="roundRect">
          <a:avLst/>
        </a:prstGeom>
        <a:gradFill rotWithShape="0">
          <a:gsLst>
            <a:gs pos="0">
              <a:schemeClr val="accent2">
                <a:hueOff val="8052303"/>
                <a:satOff val="-47265"/>
                <a:lumOff val="-1176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2">
                <a:hueOff val="8052303"/>
                <a:satOff val="-47265"/>
                <a:lumOff val="-1176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2">
                <a:hueOff val="8052303"/>
                <a:satOff val="-47265"/>
                <a:lumOff val="-1176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400" kern="1200" dirty="0" smtClean="0"/>
            <a:t>Conexión de puerto GPIO a un LED (</a:t>
          </a:r>
          <a:r>
            <a:rPr lang="es-ES" sz="3400" b="1" kern="1200" dirty="0" smtClean="0"/>
            <a:t>Salida</a:t>
          </a:r>
          <a:r>
            <a:rPr lang="es-ES" sz="3400" kern="1200" dirty="0" smtClean="0"/>
            <a:t>)</a:t>
          </a:r>
          <a:endParaRPr lang="es-GT" sz="3400" kern="1200" dirty="0"/>
        </a:p>
      </dsp:txBody>
      <dsp:txXfrm>
        <a:off x="39809" y="2717174"/>
        <a:ext cx="9430142" cy="735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8/4/2014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8/4/2014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gradFill>
          <a:gsLst>
            <a:gs pos="100000">
              <a:schemeClr val="accent1">
                <a:lumMod val="20000"/>
                <a:lumOff val="80000"/>
                <a:alpha val="86000"/>
              </a:schemeClr>
            </a:gs>
            <a:gs pos="42000">
              <a:schemeClr val="bg1">
                <a:alpha val="40000"/>
              </a:schemeClr>
            </a:gs>
            <a:gs pos="0">
              <a:schemeClr val="accent1">
                <a:lumMod val="20000"/>
                <a:lumOff val="80000"/>
                <a:alpha val="85000"/>
              </a:schemeClr>
            </a:gs>
            <a:gs pos="75000">
              <a:schemeClr val="bg1">
                <a:alpha val="4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12188825" cy="713232"/>
            <a:chOff x="0" y="0"/>
            <a:chExt cx="12188825" cy="713232"/>
          </a:xfrm>
        </p:grpSpPr>
        <p:sp>
          <p:nvSpPr>
            <p:cNvPr id="7" name="Rectangle 6"/>
            <p:cNvSpPr/>
            <p:nvPr/>
          </p:nvSpPr>
          <p:spPr>
            <a:xfrm flipV="1">
              <a:off x="0" y="73152"/>
              <a:ext cx="12188825" cy="64008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0"/>
            <a:ext cx="713232" cy="6858000"/>
            <a:chOff x="0" y="0"/>
            <a:chExt cx="713232" cy="6858000"/>
          </a:xfrm>
        </p:grpSpPr>
        <p:sp>
          <p:nvSpPr>
            <p:cNvPr id="12" name="Rectangle 11"/>
            <p:cNvSpPr/>
            <p:nvPr/>
          </p:nvSpPr>
          <p:spPr>
            <a:xfrm flipH="1">
              <a:off x="73152" y="0"/>
              <a:ext cx="640080" cy="685800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0" y="0"/>
              <a:ext cx="202718" cy="6858000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476762" y="0"/>
            <a:ext cx="746886" cy="6858000"/>
            <a:chOff x="11476762" y="0"/>
            <a:chExt cx="746886" cy="6858000"/>
          </a:xfrm>
        </p:grpSpPr>
        <p:sp>
          <p:nvSpPr>
            <p:cNvPr id="15" name="Rectangle 14"/>
            <p:cNvSpPr/>
            <p:nvPr/>
          </p:nvSpPr>
          <p:spPr>
            <a:xfrm flipH="1">
              <a:off x="11476762" y="0"/>
              <a:ext cx="640080" cy="685800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 flipH="1">
              <a:off x="12020930" y="0"/>
              <a:ext cx="202718" cy="6858000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7" name="Group 16"/>
          <p:cNvGrpSpPr/>
          <p:nvPr/>
        </p:nvGrpSpPr>
        <p:grpSpPr>
          <a:xfrm flipV="1">
            <a:off x="0" y="6144768"/>
            <a:ext cx="12188825" cy="713232"/>
            <a:chOff x="0" y="0"/>
            <a:chExt cx="12188825" cy="713232"/>
          </a:xfrm>
        </p:grpSpPr>
        <p:sp>
          <p:nvSpPr>
            <p:cNvPr id="18" name="Rectangle 17"/>
            <p:cNvSpPr/>
            <p:nvPr/>
          </p:nvSpPr>
          <p:spPr>
            <a:xfrm flipV="1">
              <a:off x="0" y="73152"/>
              <a:ext cx="12188825" cy="64008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188720"/>
            <a:ext cx="9601200" cy="2514600"/>
          </a:xfrm>
        </p:spPr>
        <p:txBody>
          <a:bodyPr anchor="b">
            <a:noAutofit/>
          </a:bodyPr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749040"/>
            <a:ext cx="96012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8/4/2014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8/4/2014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8/4/2014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V="1">
            <a:off x="0" y="6309360"/>
            <a:ext cx="12188825" cy="548640"/>
            <a:chOff x="0" y="0"/>
            <a:chExt cx="12188825" cy="713232"/>
          </a:xfrm>
        </p:grpSpPr>
        <p:sp>
          <p:nvSpPr>
            <p:cNvPr id="9" name="Rectangle 8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6736" y="0"/>
            <a:ext cx="12188825" cy="548640"/>
            <a:chOff x="0" y="0"/>
            <a:chExt cx="12188825" cy="713232"/>
          </a:xfrm>
        </p:grpSpPr>
        <p:sp>
          <p:nvSpPr>
            <p:cNvPr id="12" name="Rectangle 11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8/4/2014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‹Nº›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188720"/>
            <a:ext cx="9601200" cy="2514600"/>
          </a:xfrm>
        </p:spPr>
        <p:txBody>
          <a:bodyPr anchor="b">
            <a:normAutofit/>
          </a:bodyPr>
          <a:lstStyle>
            <a:lvl1pPr algn="ctr">
              <a:defRPr sz="54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3749040"/>
            <a:ext cx="9601200" cy="914400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673352"/>
            <a:ext cx="4572000" cy="4343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3352"/>
            <a:ext cx="4572000" cy="4343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9FD0-C37A-4F50-8F3B-5FA0D9D0B42F}" type="datetimeFigureOut">
              <a:rPr lang="en-US"/>
              <a:t>8/4/2014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F73-9DB8-4763-865F-2F88181A4732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305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600200"/>
            <a:ext cx="4572000" cy="758952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441448"/>
            <a:ext cx="4572000" cy="35844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00200"/>
            <a:ext cx="4572000" cy="758952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441448"/>
            <a:ext cx="4572000" cy="35844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8/4/2014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8/4/2014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8/4/2014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88825" cy="548640"/>
            <a:chOff x="0" y="0"/>
            <a:chExt cx="12188825" cy="713232"/>
          </a:xfrm>
        </p:grpSpPr>
        <p:sp>
          <p:nvSpPr>
            <p:cNvPr id="9" name="Rectangle 8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8160" y="1828800"/>
            <a:ext cx="365760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005840"/>
            <a:ext cx="72237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38160" y="4206240"/>
            <a:ext cx="3657600" cy="16459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8/4/2014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8160" y="1828800"/>
            <a:ext cx="365760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640" y="548640"/>
            <a:ext cx="6675120" cy="5760720"/>
          </a:xfrm>
          <a:noFill/>
        </p:spPr>
        <p:txBody>
          <a:bodyPr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38160" y="4206240"/>
            <a:ext cx="3657600" cy="16459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8/4/2014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‹Nº›</a:t>
            </a:fld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0" y="0"/>
            <a:ext cx="7772400" cy="548640"/>
            <a:chOff x="0" y="0"/>
            <a:chExt cx="12188825" cy="713232"/>
          </a:xfrm>
        </p:grpSpPr>
        <p:sp>
          <p:nvSpPr>
            <p:cNvPr id="9" name="Rectangle 8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1" name="Group 10"/>
          <p:cNvGrpSpPr/>
          <p:nvPr/>
        </p:nvGrpSpPr>
        <p:grpSpPr>
          <a:xfrm flipV="1">
            <a:off x="0" y="6309360"/>
            <a:ext cx="7772400" cy="548640"/>
            <a:chOff x="0" y="0"/>
            <a:chExt cx="12188825" cy="713232"/>
          </a:xfrm>
        </p:grpSpPr>
        <p:sp>
          <p:nvSpPr>
            <p:cNvPr id="12" name="Rectangle 11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4" name="Group 13"/>
          <p:cNvGrpSpPr/>
          <p:nvPr/>
        </p:nvGrpSpPr>
        <p:grpSpPr>
          <a:xfrm rot="5400000" flipV="1">
            <a:off x="-3154680" y="3154680"/>
            <a:ext cx="6858000" cy="548640"/>
            <a:chOff x="0" y="0"/>
            <a:chExt cx="12188825" cy="713232"/>
          </a:xfrm>
        </p:grpSpPr>
        <p:sp>
          <p:nvSpPr>
            <p:cNvPr id="15" name="Rectangle 14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7" name="Group 16"/>
          <p:cNvGrpSpPr/>
          <p:nvPr/>
        </p:nvGrpSpPr>
        <p:grpSpPr>
          <a:xfrm rot="16200000" flipH="1" flipV="1">
            <a:off x="4069079" y="3154681"/>
            <a:ext cx="6858000" cy="548640"/>
            <a:chOff x="0" y="0"/>
            <a:chExt cx="12188825" cy="713232"/>
          </a:xfrm>
        </p:grpSpPr>
        <p:sp>
          <p:nvSpPr>
            <p:cNvPr id="18" name="Rectangle 17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  <a:alpha val="56000"/>
              </a:schemeClr>
            </a:gs>
            <a:gs pos="7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auto">
          <a:xfrm flipV="1">
            <a:off x="0" y="6309360"/>
            <a:ext cx="12188825" cy="548640"/>
            <a:chOff x="0" y="0"/>
            <a:chExt cx="12188825" cy="713232"/>
          </a:xfrm>
        </p:grpSpPr>
        <p:sp>
          <p:nvSpPr>
            <p:cNvPr id="9" name="Rectangle 8"/>
            <p:cNvSpPr/>
            <p:nvPr/>
          </p:nvSpPr>
          <p:spPr bwMode="auto"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 bwMode="auto"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38912"/>
            <a:ext cx="9509760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673352"/>
            <a:ext cx="95097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391656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8/4/2014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391656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391656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3840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l.cam.ac.uk/projects/raspberrypi/tutorials/turing-machine/two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l.cam.ac.uk/projects/raspberrypi/tutorials/turing-machine/two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GPIO – General </a:t>
            </a:r>
            <a:r>
              <a:rPr lang="es-ES" dirty="0" err="1" smtClean="0"/>
              <a:t>Purpose</a:t>
            </a:r>
            <a:r>
              <a:rPr lang="es-ES" dirty="0" smtClean="0"/>
              <a:t> Input / Output – Parte 1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ES" sz="2800" dirty="0" smtClean="0"/>
              <a:t>Taller de </a:t>
            </a:r>
            <a:r>
              <a:rPr lang="es-ES" sz="2800" dirty="0" err="1" smtClean="0"/>
              <a:t>Assembler</a:t>
            </a:r>
            <a:r>
              <a:rPr lang="es-ES" sz="2800" dirty="0" smtClean="0"/>
              <a:t> – Semestre 2 de 2,014 - UVG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81731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Conexión de puerto GPIO a un </a:t>
            </a:r>
            <a:r>
              <a:rPr lang="es-ES" dirty="0" err="1" smtClean="0"/>
              <a:t>Led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Salida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115429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1341119" y="438912"/>
            <a:ext cx="9978921" cy="1088136"/>
          </a:xfrm>
        </p:spPr>
        <p:txBody>
          <a:bodyPr>
            <a:noAutofit/>
          </a:bodyPr>
          <a:lstStyle/>
          <a:p>
            <a:r>
              <a:rPr lang="es-GT" sz="4800" b="1" dirty="0" smtClean="0"/>
              <a:t>Materiales necesarios y conexiones</a:t>
            </a:r>
            <a:endParaRPr lang="es-GT" sz="4800" b="1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1 </a:t>
            </a:r>
            <a:r>
              <a:rPr lang="en-US" sz="3200" dirty="0" err="1" smtClean="0"/>
              <a:t>protoboard</a:t>
            </a:r>
            <a:r>
              <a:rPr lang="en-US" sz="3200" dirty="0" smtClean="0"/>
              <a:t> </a:t>
            </a:r>
            <a:endParaRPr lang="en-US" sz="3200" dirty="0"/>
          </a:p>
          <a:p>
            <a:r>
              <a:rPr lang="en-US" sz="3200" dirty="0"/>
              <a:t>2</a:t>
            </a:r>
            <a:r>
              <a:rPr lang="en-US" sz="3200" dirty="0" smtClean="0"/>
              <a:t> </a:t>
            </a:r>
            <a:r>
              <a:rPr lang="en-US" sz="3200" dirty="0"/>
              <a:t>× Male/female jumper cables </a:t>
            </a:r>
          </a:p>
          <a:p>
            <a:r>
              <a:rPr lang="en-US" sz="3200" dirty="0" smtClean="0"/>
              <a:t>1 </a:t>
            </a:r>
            <a:r>
              <a:rPr lang="en-US" sz="3200" dirty="0"/>
              <a:t>× LED </a:t>
            </a:r>
          </a:p>
          <a:p>
            <a:r>
              <a:rPr lang="en-US" sz="3200" dirty="0" smtClean="0"/>
              <a:t>1 </a:t>
            </a:r>
            <a:r>
              <a:rPr lang="en-US" sz="3200" dirty="0"/>
              <a:t>× 270Ω </a:t>
            </a:r>
            <a:r>
              <a:rPr lang="en-US" sz="3200" dirty="0" smtClean="0"/>
              <a:t>resistor</a:t>
            </a:r>
          </a:p>
          <a:p>
            <a:r>
              <a:rPr lang="en-US" sz="3200" dirty="0" err="1" smtClean="0"/>
              <a:t>Fuente</a:t>
            </a:r>
            <a:r>
              <a:rPr lang="en-US" sz="3200" dirty="0" smtClean="0"/>
              <a:t> de 3.3 v</a:t>
            </a:r>
          </a:p>
          <a:p>
            <a:r>
              <a:rPr lang="en-US" sz="3200" dirty="0" err="1" smtClean="0"/>
              <a:t>Revisar</a:t>
            </a:r>
            <a:r>
              <a:rPr lang="en-US" sz="3200" dirty="0" smtClean="0"/>
              <a:t> </a:t>
            </a:r>
            <a:r>
              <a:rPr lang="en-US" sz="3200" dirty="0" err="1" smtClean="0"/>
              <a:t>detalles</a:t>
            </a:r>
            <a:r>
              <a:rPr lang="en-US" sz="3200" dirty="0" smtClean="0"/>
              <a:t> de la </a:t>
            </a:r>
            <a:r>
              <a:rPr lang="en-US" sz="3200" dirty="0" err="1" smtClean="0"/>
              <a:t>conexión</a:t>
            </a:r>
            <a:r>
              <a:rPr lang="en-US" sz="3200" dirty="0" smtClean="0"/>
              <a:t> del LED en: </a:t>
            </a:r>
            <a:r>
              <a:rPr lang="es-GT" dirty="0">
                <a:hlinkClick r:id="rId2"/>
              </a:rPr>
              <a:t>http://www.cl.cam.ac.uk/projects/raspberrypi/tutorials/turing-machine/two.html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0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7669213" y="657225"/>
            <a:ext cx="3657600" cy="2286000"/>
          </a:xfrm>
        </p:spPr>
        <p:txBody>
          <a:bodyPr/>
          <a:lstStyle/>
          <a:p>
            <a:r>
              <a:rPr lang="es-GT" b="1" dirty="0" smtClean="0"/>
              <a:t>Conexión de </a:t>
            </a:r>
            <a:r>
              <a:rPr lang="es-GT" b="1" dirty="0" err="1" smtClean="0"/>
              <a:t>Led</a:t>
            </a:r>
            <a:r>
              <a:rPr lang="es-GT" b="1" dirty="0" smtClean="0"/>
              <a:t> y Botón a puertos del GPIO</a:t>
            </a:r>
            <a:endParaRPr lang="es-GT" b="1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half" idx="2"/>
          </p:nvPr>
        </p:nvSpPr>
        <p:spPr>
          <a:xfrm>
            <a:off x="7772400" y="3286125"/>
            <a:ext cx="2428875" cy="2800350"/>
          </a:xfrm>
        </p:spPr>
        <p:txBody>
          <a:bodyPr>
            <a:normAutofit/>
          </a:bodyPr>
          <a:lstStyle/>
          <a:p>
            <a:r>
              <a:rPr lang="es-GT" b="1" dirty="0" smtClean="0">
                <a:solidFill>
                  <a:srgbClr val="FF0000"/>
                </a:solidFill>
              </a:rPr>
              <a:t>¡IMPORTANTE! </a:t>
            </a:r>
            <a:r>
              <a:rPr lang="es-GT" dirty="0" smtClean="0"/>
              <a:t>Esta numeración de los puertos corresponde al uso del GPIO en </a:t>
            </a:r>
            <a:r>
              <a:rPr lang="es-GT" dirty="0" err="1" smtClean="0"/>
              <a:t>Python</a:t>
            </a:r>
            <a:r>
              <a:rPr lang="es-GT" dirty="0" smtClean="0"/>
              <a:t>. En nuestro caso con ARM la numeración correcta se muestra a la derecha.</a:t>
            </a:r>
            <a:endParaRPr lang="es-G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58" y="649871"/>
            <a:ext cx="6267450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282" y="3409950"/>
            <a:ext cx="1423474" cy="3255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Flecha derecha"/>
          <p:cNvSpPr/>
          <p:nvPr/>
        </p:nvSpPr>
        <p:spPr>
          <a:xfrm rot="11845077">
            <a:off x="4086225" y="6286499"/>
            <a:ext cx="762000" cy="161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4" name="3 CuadroTexto"/>
          <p:cNvSpPr txBox="1"/>
          <p:nvPr/>
        </p:nvSpPr>
        <p:spPr>
          <a:xfrm>
            <a:off x="4854991" y="6367462"/>
            <a:ext cx="134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 err="1" smtClean="0"/>
              <a:t>Python</a:t>
            </a:r>
            <a:endParaRPr lang="es-GT" dirty="0"/>
          </a:p>
        </p:txBody>
      </p:sp>
      <p:sp>
        <p:nvSpPr>
          <p:cNvPr id="7" name="6 Flecha abajo"/>
          <p:cNvSpPr/>
          <p:nvPr/>
        </p:nvSpPr>
        <p:spPr>
          <a:xfrm>
            <a:off x="11147425" y="2789277"/>
            <a:ext cx="103187" cy="4667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" name="7 CuadroTexto"/>
          <p:cNvSpPr txBox="1"/>
          <p:nvPr/>
        </p:nvSpPr>
        <p:spPr>
          <a:xfrm>
            <a:off x="10889456" y="2419945"/>
            <a:ext cx="72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 smtClean="0"/>
              <a:t>ARM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17378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b="1" dirty="0" smtClean="0"/>
              <a:t>Conexión de un LED</a:t>
            </a:r>
            <a:endParaRPr lang="es-GT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113" y="1646757"/>
            <a:ext cx="4778062" cy="433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25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b="1" dirty="0" smtClean="0"/>
              <a:t>Conexión de voltaje  y tierra al </a:t>
            </a:r>
            <a:r>
              <a:rPr lang="es-GT" b="1" dirty="0" err="1" smtClean="0"/>
              <a:t>Protoboard</a:t>
            </a:r>
            <a:endParaRPr lang="es-GT" b="1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208227"/>
            <a:ext cx="7223125" cy="4533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256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b="1" dirty="0" smtClean="0"/>
              <a:t>Conexión de </a:t>
            </a:r>
            <a:r>
              <a:rPr lang="es-GT" b="1" dirty="0" err="1" smtClean="0"/>
              <a:t>Led</a:t>
            </a:r>
            <a:r>
              <a:rPr lang="es-GT" b="1" dirty="0" smtClean="0"/>
              <a:t> y resistencia en el </a:t>
            </a:r>
            <a:r>
              <a:rPr lang="es-GT" b="1" dirty="0" err="1" smtClean="0"/>
              <a:t>Protoboard</a:t>
            </a:r>
            <a:endParaRPr lang="es-GT" b="1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441843"/>
            <a:ext cx="7223125" cy="406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3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85760" y="1028700"/>
            <a:ext cx="3657600" cy="2286000"/>
          </a:xfrm>
        </p:spPr>
        <p:txBody>
          <a:bodyPr/>
          <a:lstStyle/>
          <a:p>
            <a:r>
              <a:rPr lang="es-GT" b="1" dirty="0" smtClean="0"/>
              <a:t>Conectando todos los componentes al </a:t>
            </a:r>
            <a:r>
              <a:rPr lang="es-GT" b="1" dirty="0" err="1" smtClean="0"/>
              <a:t>Protoboard</a:t>
            </a:r>
            <a:endParaRPr lang="es-GT" b="1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463846"/>
            <a:ext cx="7223125" cy="4022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051" y="3257550"/>
            <a:ext cx="1498600" cy="3427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387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2906" y="438912"/>
            <a:ext cx="11007524" cy="1088136"/>
          </a:xfrm>
        </p:spPr>
        <p:txBody>
          <a:bodyPr>
            <a:noAutofit/>
          </a:bodyPr>
          <a:lstStyle/>
          <a:p>
            <a:r>
              <a:rPr lang="es-GT" sz="4800" b="1" dirty="0" smtClean="0"/>
              <a:t>Configuración del puerto de salida</a:t>
            </a:r>
            <a:endParaRPr lang="es-GT" sz="4800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524000" y="1828800"/>
            <a:ext cx="9900592" cy="4696544"/>
          </a:xfrm>
        </p:spPr>
        <p:txBody>
          <a:bodyPr>
            <a:normAutofit fontScale="92500" lnSpcReduction="20000"/>
          </a:bodyPr>
          <a:lstStyle/>
          <a:p>
            <a:r>
              <a:rPr lang="es-GT" sz="2800" b="1" dirty="0" smtClean="0">
                <a:solidFill>
                  <a:srgbClr val="FF0000"/>
                </a:solidFill>
              </a:rPr>
              <a:t>GPIO 10 </a:t>
            </a:r>
            <a:r>
              <a:rPr lang="es-GT" sz="2800" dirty="0" smtClean="0"/>
              <a:t>					</a:t>
            </a:r>
            <a:r>
              <a:rPr lang="es-GT" sz="2800" dirty="0" smtClean="0">
                <a:sym typeface="Wingdings" pitchFamily="2" charset="2"/>
              </a:rPr>
              <a:t> </a:t>
            </a:r>
            <a:r>
              <a:rPr lang="es-GT" sz="2800" b="1" dirty="0" smtClean="0">
                <a:solidFill>
                  <a:srgbClr val="FF0000"/>
                </a:solidFill>
              </a:rPr>
              <a:t>puerto de salida</a:t>
            </a:r>
          </a:p>
          <a:p>
            <a:r>
              <a:rPr lang="es-GT" sz="2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Función: Escribir (001) 	</a:t>
            </a:r>
            <a:r>
              <a:rPr lang="es-GT" sz="2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 </a:t>
            </a:r>
            <a:r>
              <a:rPr lang="es-GT" sz="28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SetGpioFunction</a:t>
            </a:r>
            <a:endParaRPr lang="es-GT" sz="28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s-GT" sz="2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ciclo:</a:t>
            </a:r>
            <a:endParaRPr lang="es-GT" sz="28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GT" sz="2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Encender </a:t>
            </a:r>
            <a:r>
              <a:rPr lang="es-GT" sz="28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Led</a:t>
            </a:r>
            <a:r>
              <a:rPr lang="es-GT" sz="2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			</a:t>
            </a:r>
            <a:r>
              <a:rPr lang="es-GT" sz="2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 </a:t>
            </a:r>
            <a:r>
              <a:rPr lang="es-GT" sz="28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SetGpio</a:t>
            </a:r>
            <a:endParaRPr lang="es-GT" sz="28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r>
              <a:rPr lang="es-GT" sz="28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Delay</a:t>
            </a:r>
            <a:r>
              <a:rPr lang="es-GT" sz="2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					 </a:t>
            </a:r>
            <a:r>
              <a:rPr lang="es-GT" sz="28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Wait</a:t>
            </a:r>
            <a:endParaRPr lang="es-GT" sz="28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r>
              <a:rPr lang="es-GT" sz="2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Apagar </a:t>
            </a:r>
            <a:r>
              <a:rPr lang="es-GT" sz="28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Led</a:t>
            </a:r>
            <a:r>
              <a:rPr lang="es-GT" sz="2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				 </a:t>
            </a:r>
            <a:r>
              <a:rPr lang="es-GT" sz="28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SetGpio</a:t>
            </a:r>
            <a:endParaRPr lang="es-GT" sz="28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r>
              <a:rPr lang="es-GT" sz="2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Regresar a ciclo</a:t>
            </a:r>
            <a:endParaRPr lang="es-GT" sz="28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s-GT" sz="2800" dirty="0" smtClean="0"/>
          </a:p>
          <a:p>
            <a:pPr marL="0" indent="0">
              <a:buNone/>
            </a:pPr>
            <a:r>
              <a:rPr lang="es-GT" sz="2800" dirty="0" smtClean="0"/>
              <a:t>Probar el programa </a:t>
            </a:r>
            <a:r>
              <a:rPr lang="es-GT" sz="2800" b="1" dirty="0" err="1" smtClean="0">
                <a:solidFill>
                  <a:srgbClr val="00B050"/>
                </a:solidFill>
              </a:rPr>
              <a:t>main.s</a:t>
            </a:r>
            <a:r>
              <a:rPr lang="es-GT" sz="2800" dirty="0" smtClean="0">
                <a:solidFill>
                  <a:srgbClr val="00B050"/>
                </a:solidFill>
              </a:rPr>
              <a:t> </a:t>
            </a:r>
            <a:r>
              <a:rPr lang="es-GT" sz="2800" dirty="0" smtClean="0"/>
              <a:t>cambiando el puerto.</a:t>
            </a:r>
            <a:endParaRPr lang="es-GT" sz="2800" dirty="0"/>
          </a:p>
        </p:txBody>
      </p:sp>
    </p:spTree>
    <p:extLst>
      <p:ext uri="{BB962C8B-B14F-4D97-AF65-F5344CB8AC3E}">
        <p14:creationId xmlns:p14="http://schemas.microsoft.com/office/powerpoint/2010/main" val="282189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b="1" dirty="0" err="1" smtClean="0"/>
              <a:t>main.s</a:t>
            </a:r>
            <a:r>
              <a:rPr lang="es-GT" b="1" dirty="0" smtClean="0"/>
              <a:t>: GPIO 7 salida</a:t>
            </a:r>
            <a:endParaRPr lang="es-GT" b="1" dirty="0"/>
          </a:p>
        </p:txBody>
      </p:sp>
      <p:sp>
        <p:nvSpPr>
          <p:cNvPr id="5" name="4 Marcador de contenido"/>
          <p:cNvSpPr>
            <a:spLocks noGrp="1"/>
          </p:cNvSpPr>
          <p:nvPr>
            <p:ph sz="half" idx="1"/>
          </p:nvPr>
        </p:nvSpPr>
        <p:spPr>
          <a:xfrm>
            <a:off x="1341120" y="1673352"/>
            <a:ext cx="4572000" cy="5048082"/>
          </a:xfr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Programa </a:t>
            </a: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para encender un LED en el GPIO 7 de </a:t>
            </a:r>
            <a:r>
              <a:rPr lang="es-GT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Raspberry</a:t>
            </a:r>
            <a:endParaRPr lang="es-GT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Por: Juana </a:t>
            </a: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Rivera */</a:t>
            </a:r>
            <a:endParaRPr lang="es-GT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GT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section</a:t>
            </a: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s-GT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s-GT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GT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es-GT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endParaRPr lang="es-GT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s-GT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 </a:t>
            </a:r>
            <a:r>
              <a:rPr lang="es-GT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es-GT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GT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section</a:t>
            </a: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s-GT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endParaRPr lang="es-GT" sz="1800" b="1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endParaRPr lang="es-GT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GT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GT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</a:t>
            </a: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GT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#</a:t>
            </a: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0x8000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endParaRPr lang="es-GT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GT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</a:t>
            </a: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r0,#</a:t>
            </a: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 /*Puerto 7*/</a:t>
            </a:r>
            <a:endParaRPr lang="es-GT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GT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</a:t>
            </a: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r1,#</a:t>
            </a: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/*Escritura*/</a:t>
            </a:r>
            <a:endParaRPr lang="es-GT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GT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</a:t>
            </a: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GT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SetGpioFunction</a:t>
            </a:r>
            <a:endParaRPr lang="es-GT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5 Marcador de contenido"/>
          <p:cNvSpPr>
            <a:spLocks noGrp="1"/>
          </p:cNvSpPr>
          <p:nvPr>
            <p:ph sz="half" idx="2"/>
          </p:nvPr>
        </p:nvSpPr>
        <p:spPr>
          <a:xfrm>
            <a:off x="6278879" y="1673352"/>
            <a:ext cx="4789613" cy="5059957"/>
          </a:xfr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infinito: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GT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</a:t>
            </a: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r0,#</a:t>
            </a: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 /*</a:t>
            </a:r>
            <a:r>
              <a:rPr lang="es-GT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Nro.puerto</a:t>
            </a: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endParaRPr lang="es-GT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GT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</a:t>
            </a: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r1,#</a:t>
            </a: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/*</a:t>
            </a:r>
            <a:r>
              <a:rPr lang="es-GT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endParaRPr lang="es-GT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GT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</a:t>
            </a: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GT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SetGpio</a:t>
            </a:r>
            <a:endParaRPr lang="es-GT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s-GT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GT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r0,=</a:t>
            </a: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1000000 </a:t>
            </a: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s-GT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GT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</a:t>
            </a: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GT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endParaRPr lang="es-GT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endParaRPr lang="es-GT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GT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</a:t>
            </a: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r0,#</a:t>
            </a: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 </a:t>
            </a: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  <a:r>
              <a:rPr lang="es-GT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Nro.puerto</a:t>
            </a: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GT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</a:t>
            </a: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r1,#</a:t>
            </a: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 /*off*/</a:t>
            </a:r>
            <a:endParaRPr lang="es-GT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GT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</a:t>
            </a: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GT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SetGpio</a:t>
            </a:r>
            <a:endParaRPr lang="es-GT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s-GT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GT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r0,=</a:t>
            </a: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1000000 </a:t>
            </a: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s-GT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GT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</a:t>
            </a: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GT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endParaRPr lang="es-GT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GT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</a:t>
            </a:r>
            <a:r>
              <a:rPr lang="es-GT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infinito</a:t>
            </a:r>
          </a:p>
        </p:txBody>
      </p:sp>
    </p:spTree>
    <p:extLst>
      <p:ext uri="{BB962C8B-B14F-4D97-AF65-F5344CB8AC3E}">
        <p14:creationId xmlns:p14="http://schemas.microsoft.com/office/powerpoint/2010/main" val="95810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GT" sz="4800" b="1" dirty="0" smtClean="0"/>
              <a:t>Bibliografía</a:t>
            </a:r>
            <a:endParaRPr lang="es-GT" sz="4800" b="1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/>
              <a:t>Chadwick, Alex.</a:t>
            </a:r>
            <a:r>
              <a:rPr lang="en-US" sz="3200" dirty="0"/>
              <a:t> University of Cambridge. Computer Laboratory. </a:t>
            </a:r>
            <a:r>
              <a:rPr lang="en-US" sz="3200" dirty="0" smtClean="0"/>
              <a:t>Raspberry Pi Turing Machines. Section 2 </a:t>
            </a:r>
            <a:r>
              <a:rPr lang="en-US" sz="3200" dirty="0"/>
              <a:t>[En </a:t>
            </a:r>
            <a:r>
              <a:rPr lang="en-US" sz="3200" dirty="0" err="1"/>
              <a:t>línea</a:t>
            </a:r>
            <a:r>
              <a:rPr lang="en-US" sz="3200" dirty="0"/>
              <a:t>]. 2013 </a:t>
            </a:r>
            <a:r>
              <a:rPr lang="es-GT" sz="3200" dirty="0">
                <a:hlinkClick r:id="rId2"/>
              </a:rPr>
              <a:t>http://www.cl.cam.ac.uk/projects/raspberrypi/tutorials/turing-machine/two.html</a:t>
            </a:r>
            <a:endParaRPr lang="en-US" sz="3200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85139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800" dirty="0" smtClean="0"/>
              <a:t>Agenda</a:t>
            </a:r>
            <a:endParaRPr sz="4800" dirty="0"/>
          </a:p>
        </p:txBody>
      </p:sp>
      <p:graphicFrame>
        <p:nvGraphicFramePr>
          <p:cNvPr id="2" name="1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9148358"/>
              </p:ext>
            </p:extLst>
          </p:nvPr>
        </p:nvGraphicFramePr>
        <p:xfrm>
          <a:off x="1341120" y="1673352"/>
          <a:ext cx="950976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71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Conceptos generales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804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800" b="1" dirty="0" smtClean="0"/>
              <a:t>Conceptos generales</a:t>
            </a:r>
            <a:endParaRPr lang="es-ES" sz="4800" b="1" dirty="0"/>
          </a:p>
        </p:txBody>
      </p:sp>
      <p:sp>
        <p:nvSpPr>
          <p:cNvPr id="5" name="4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GPIO: General Purpose Input Output</a:t>
            </a:r>
          </a:p>
          <a:p>
            <a:pPr lvl="1"/>
            <a:r>
              <a:rPr lang="en-US" sz="2400" dirty="0" err="1" smtClean="0"/>
              <a:t>Puertos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pueden</a:t>
            </a:r>
            <a:r>
              <a:rPr lang="en-US" sz="2400" dirty="0" smtClean="0"/>
              <a:t> ser </a:t>
            </a:r>
            <a:r>
              <a:rPr lang="en-US" sz="2400" dirty="0" err="1" smtClean="0"/>
              <a:t>configurados</a:t>
            </a:r>
            <a:r>
              <a:rPr lang="en-US" sz="2400" dirty="0" smtClean="0"/>
              <a:t> </a:t>
            </a:r>
            <a:r>
              <a:rPr lang="en-US" sz="2400" dirty="0" err="1" smtClean="0"/>
              <a:t>vía</a:t>
            </a:r>
            <a:r>
              <a:rPr lang="en-US" sz="2400" dirty="0" smtClean="0"/>
              <a:t> software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algún</a:t>
            </a:r>
            <a:r>
              <a:rPr lang="en-US" sz="2400" dirty="0" smtClean="0"/>
              <a:t> </a:t>
            </a:r>
            <a:r>
              <a:rPr lang="en-US" sz="2400" dirty="0" err="1" smtClean="0"/>
              <a:t>propósito</a:t>
            </a:r>
            <a:r>
              <a:rPr lang="en-US" sz="2400" dirty="0" smtClean="0"/>
              <a:t>.</a:t>
            </a:r>
          </a:p>
          <a:p>
            <a:r>
              <a:rPr lang="en-US" sz="2800" dirty="0" smtClean="0"/>
              <a:t>El </a:t>
            </a:r>
            <a:r>
              <a:rPr lang="en-US" sz="2800" dirty="0" err="1" smtClean="0"/>
              <a:t>procesador</a:t>
            </a:r>
            <a:r>
              <a:rPr lang="en-US" sz="2800" dirty="0" smtClean="0"/>
              <a:t> ARM  </a:t>
            </a:r>
            <a:r>
              <a:rPr lang="en-US" sz="2800" dirty="0" err="1" smtClean="0"/>
              <a:t>cuenta</a:t>
            </a:r>
            <a:r>
              <a:rPr lang="en-US" sz="2800" dirty="0" smtClean="0"/>
              <a:t> con 54 </a:t>
            </a:r>
            <a:r>
              <a:rPr lang="en-US" sz="2800" dirty="0" err="1" smtClean="0"/>
              <a:t>puertos</a:t>
            </a:r>
            <a:r>
              <a:rPr lang="en-US" sz="2800" dirty="0" smtClean="0"/>
              <a:t> GPIO.</a:t>
            </a:r>
          </a:p>
          <a:p>
            <a:r>
              <a:rPr lang="en-US" sz="2800" dirty="0" smtClean="0"/>
              <a:t>La </a:t>
            </a:r>
            <a:r>
              <a:rPr lang="en-US" sz="2800" dirty="0" err="1" smtClean="0"/>
              <a:t>computadora</a:t>
            </a:r>
            <a:r>
              <a:rPr lang="en-US" sz="2800" dirty="0" smtClean="0"/>
              <a:t> Raspberry Pi </a:t>
            </a:r>
            <a:r>
              <a:rPr lang="en-US" sz="2800" dirty="0" err="1" smtClean="0"/>
              <a:t>tiene</a:t>
            </a:r>
            <a:r>
              <a:rPr lang="en-US" sz="2800" dirty="0" smtClean="0"/>
              <a:t> </a:t>
            </a:r>
            <a:r>
              <a:rPr lang="en-US" sz="2800" dirty="0" err="1" smtClean="0"/>
              <a:t>acceso</a:t>
            </a:r>
            <a:r>
              <a:rPr lang="en-US" sz="2800" dirty="0" smtClean="0"/>
              <a:t> a 26 </a:t>
            </a:r>
            <a:r>
              <a:rPr lang="en-US" sz="2800" dirty="0" err="1" smtClean="0"/>
              <a:t>puertos</a:t>
            </a:r>
            <a:r>
              <a:rPr lang="en-US" sz="2800" dirty="0" smtClean="0"/>
              <a:t> GPIO.</a:t>
            </a:r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7" name="6 Marcador de contenido" descr="raspberry-pi-computer-case-1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4628" y="1857364"/>
            <a:ext cx="4953035" cy="3714776"/>
          </a:xfrm>
        </p:spPr>
      </p:pic>
      <p:sp>
        <p:nvSpPr>
          <p:cNvPr id="8" name="7 Elipse"/>
          <p:cNvSpPr/>
          <p:nvPr/>
        </p:nvSpPr>
        <p:spPr>
          <a:xfrm>
            <a:off x="6953256" y="2500306"/>
            <a:ext cx="1857388" cy="642942"/>
          </a:xfrm>
          <a:prstGeom prst="ellipse">
            <a:avLst/>
          </a:prstGeom>
          <a:noFill/>
          <a:ln w="317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941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ítulo"/>
          <p:cNvSpPr>
            <a:spLocks noGrp="1"/>
          </p:cNvSpPr>
          <p:nvPr>
            <p:ph type="title"/>
          </p:nvPr>
        </p:nvSpPr>
        <p:spPr>
          <a:xfrm>
            <a:off x="8667768" y="785794"/>
            <a:ext cx="3122613" cy="1257296"/>
          </a:xfrm>
        </p:spPr>
        <p:txBody>
          <a:bodyPr>
            <a:normAutofit/>
          </a:bodyPr>
          <a:lstStyle/>
          <a:p>
            <a:r>
              <a:rPr lang="es-ES" dirty="0" smtClean="0"/>
              <a:t>Pines GPIO en </a:t>
            </a:r>
            <a:r>
              <a:rPr lang="es-ES" dirty="0" err="1" smtClean="0"/>
              <a:t>Raspberry</a:t>
            </a:r>
            <a:endParaRPr lang="es-ES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half" idx="2"/>
          </p:nvPr>
        </p:nvSpPr>
        <p:spPr>
          <a:xfrm>
            <a:off x="8596330" y="2357430"/>
            <a:ext cx="3595670" cy="3500462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s-ES" sz="2800" b="1" dirty="0" smtClean="0"/>
              <a:t>9 </a:t>
            </a:r>
            <a:r>
              <a:rPr lang="es-ES" sz="2800" b="1" dirty="0" err="1" smtClean="0"/>
              <a:t>Power</a:t>
            </a:r>
            <a:r>
              <a:rPr lang="es-ES" sz="2800" b="1" dirty="0" smtClean="0"/>
              <a:t> </a:t>
            </a:r>
            <a:r>
              <a:rPr lang="es-ES" sz="2800" b="1" dirty="0" err="1" smtClean="0"/>
              <a:t>supply</a:t>
            </a:r>
            <a:endParaRPr lang="es-ES" sz="2800" b="1" dirty="0" smtClean="0"/>
          </a:p>
          <a:p>
            <a:pPr lvl="1">
              <a:buFont typeface="Arial" pitchFamily="34" charset="0"/>
              <a:buChar char="•"/>
            </a:pPr>
            <a:r>
              <a:rPr lang="es-ES" sz="2600" dirty="0" smtClean="0"/>
              <a:t>3.3 V (3V3)</a:t>
            </a:r>
          </a:p>
          <a:p>
            <a:pPr lvl="1">
              <a:buFont typeface="Arial" pitchFamily="34" charset="0"/>
              <a:buChar char="•"/>
            </a:pPr>
            <a:r>
              <a:rPr lang="es-ES" sz="2600" dirty="0" smtClean="0"/>
              <a:t>5.0 V (5V)</a:t>
            </a:r>
          </a:p>
          <a:p>
            <a:pPr lvl="1">
              <a:buFont typeface="Arial" pitchFamily="34" charset="0"/>
              <a:buChar char="•"/>
            </a:pPr>
            <a:r>
              <a:rPr lang="es-ES" sz="2600" dirty="0" smtClean="0"/>
              <a:t>0 V (GND)</a:t>
            </a:r>
          </a:p>
          <a:p>
            <a:pPr lvl="1">
              <a:buFont typeface="Arial" pitchFamily="34" charset="0"/>
              <a:buChar char="•"/>
            </a:pPr>
            <a:endParaRPr lang="es-ES" sz="2600" dirty="0" smtClean="0"/>
          </a:p>
          <a:p>
            <a:pPr>
              <a:buFont typeface="Arial" pitchFamily="34" charset="0"/>
              <a:buChar char="•"/>
            </a:pPr>
            <a:r>
              <a:rPr lang="es-ES" sz="2800" b="1" dirty="0" smtClean="0"/>
              <a:t>17 pines GPIO</a:t>
            </a:r>
          </a:p>
          <a:p>
            <a:pPr>
              <a:buFont typeface="Arial" pitchFamily="34" charset="0"/>
              <a:buChar char="•"/>
            </a:pPr>
            <a:endParaRPr lang="es-ES" sz="2800" dirty="0"/>
          </a:p>
        </p:txBody>
      </p:sp>
      <p:pic>
        <p:nvPicPr>
          <p:cNvPr id="5" name="6 Marcador de contenido" descr="raspberry-pi-computer-case-1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5400000">
            <a:off x="3524173" y="1256635"/>
            <a:ext cx="5760641" cy="4320480"/>
          </a:xfrm>
        </p:spPr>
      </p:pic>
      <p:sp>
        <p:nvSpPr>
          <p:cNvPr id="6" name="5 Elipse"/>
          <p:cNvSpPr/>
          <p:nvPr/>
        </p:nvSpPr>
        <p:spPr>
          <a:xfrm rot="5400000">
            <a:off x="6535458" y="1765406"/>
            <a:ext cx="1857388" cy="720080"/>
          </a:xfrm>
          <a:prstGeom prst="ellipse">
            <a:avLst/>
          </a:prstGeom>
          <a:noFill/>
          <a:ln w="317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-13019"/>
            <a:ext cx="2998944" cy="685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2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Puertos GPIO y sus direcciones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632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Function</a:t>
            </a:r>
            <a:r>
              <a:rPr lang="es-ES" dirty="0" smtClean="0"/>
              <a:t> </a:t>
            </a:r>
            <a:r>
              <a:rPr lang="es-ES" dirty="0" err="1" smtClean="0"/>
              <a:t>Select</a:t>
            </a:r>
            <a:r>
              <a:rPr lang="es-ES" dirty="0" smtClean="0"/>
              <a:t> GPIO</a:t>
            </a:r>
            <a:endParaRPr lang="es-ES" dirty="0"/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452398" y="2071678"/>
          <a:ext cx="3495675" cy="412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Hoja de cálculo" r:id="rId3" imgW="1476375" imgH="1724025" progId="Excel.Sheet.12">
                  <p:embed/>
                </p:oleObj>
              </mc:Choice>
              <mc:Fallback>
                <p:oleObj name="Hoja de cálculo" r:id="rId3" imgW="1476375" imgH="1724025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398" y="2071678"/>
                        <a:ext cx="3495675" cy="412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10 CuadroTexto"/>
          <p:cNvSpPr txBox="1"/>
          <p:nvPr/>
        </p:nvSpPr>
        <p:spPr>
          <a:xfrm>
            <a:off x="9667900" y="285749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 byte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117" y="2071868"/>
            <a:ext cx="7917686" cy="3542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50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Encender / apagar un Pin GPIO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09588" y="4214818"/>
            <a:ext cx="10572824" cy="2286016"/>
          </a:xfrm>
        </p:spPr>
        <p:txBody>
          <a:bodyPr>
            <a:normAutofit/>
          </a:bodyPr>
          <a:lstStyle/>
          <a:p>
            <a:r>
              <a:rPr lang="es-E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0x2020001C (28 decimal)</a:t>
            </a:r>
          </a:p>
          <a:p>
            <a:pPr lvl="1"/>
            <a:r>
              <a:rPr lang="es-ES" sz="2400" dirty="0" smtClean="0"/>
              <a:t>Dirección para </a:t>
            </a:r>
            <a:r>
              <a:rPr lang="es-ES" sz="2400" b="1" dirty="0" smtClean="0">
                <a:solidFill>
                  <a:schemeClr val="accent2"/>
                </a:solidFill>
              </a:rPr>
              <a:t>encender</a:t>
            </a:r>
            <a:r>
              <a:rPr lang="es-ES" sz="2400" dirty="0" smtClean="0">
                <a:solidFill>
                  <a:schemeClr val="accent2"/>
                </a:solidFill>
              </a:rPr>
              <a:t> </a:t>
            </a:r>
            <a:r>
              <a:rPr lang="es-ES" sz="2400" dirty="0" smtClean="0"/>
              <a:t>el Pin, colocando 1 en el bit respectivo</a:t>
            </a:r>
          </a:p>
          <a:p>
            <a:r>
              <a:rPr lang="es-E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0x20200028 (40 decimal)</a:t>
            </a:r>
          </a:p>
          <a:p>
            <a:pPr lvl="1"/>
            <a:r>
              <a:rPr lang="es-ES" sz="2400" dirty="0" smtClean="0"/>
              <a:t>Dirección para </a:t>
            </a:r>
            <a:r>
              <a:rPr lang="es-ES" sz="2400" b="1" dirty="0" smtClean="0">
                <a:solidFill>
                  <a:schemeClr val="tx2"/>
                </a:solidFill>
              </a:rPr>
              <a:t>apagar</a:t>
            </a:r>
            <a:r>
              <a:rPr lang="es-ES" sz="2400" dirty="0" smtClean="0">
                <a:solidFill>
                  <a:schemeClr val="tx2"/>
                </a:solidFill>
              </a:rPr>
              <a:t> </a:t>
            </a:r>
            <a:r>
              <a:rPr lang="es-ES" sz="2400" dirty="0" smtClean="0"/>
              <a:t>el Pin, colocando 1 en el bit respectivo</a:t>
            </a:r>
            <a:endParaRPr lang="es-ES" sz="24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700808"/>
            <a:ext cx="94297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b="1" dirty="0" smtClean="0"/>
              <a:t>Ejemplo</a:t>
            </a:r>
            <a:endParaRPr lang="es-ES" sz="4400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sz="3200" dirty="0" smtClean="0"/>
              <a:t>Conectar GPIO 7 como salida (escribir)</a:t>
            </a:r>
          </a:p>
          <a:p>
            <a:pPr lvl="1"/>
            <a:r>
              <a:rPr lang="es-ES" sz="2800" b="1" dirty="0" err="1" smtClean="0">
                <a:solidFill>
                  <a:srgbClr val="0070C0"/>
                </a:solidFill>
              </a:rPr>
              <a:t>Function</a:t>
            </a:r>
            <a:r>
              <a:rPr lang="es-ES" sz="2800" b="1" dirty="0" smtClean="0">
                <a:solidFill>
                  <a:srgbClr val="0070C0"/>
                </a:solidFill>
              </a:rPr>
              <a:t> </a:t>
            </a:r>
            <a:r>
              <a:rPr lang="es-ES" sz="2800" b="1" dirty="0" err="1" smtClean="0">
                <a:solidFill>
                  <a:srgbClr val="0070C0"/>
                </a:solidFill>
              </a:rPr>
              <a:t>select</a:t>
            </a:r>
            <a:r>
              <a:rPr lang="es-ES" sz="2800" dirty="0" smtClean="0"/>
              <a:t> </a:t>
            </a:r>
            <a:r>
              <a:rPr lang="es-ES" sz="2800" dirty="0" smtClean="0">
                <a:sym typeface="Wingdings" pitchFamily="2" charset="2"/>
              </a:rPr>
              <a:t> </a:t>
            </a:r>
            <a:r>
              <a:rPr lang="es-ES" sz="2800" dirty="0" smtClean="0"/>
              <a:t>001</a:t>
            </a:r>
          </a:p>
          <a:p>
            <a:pPr lvl="2"/>
            <a:r>
              <a:rPr lang="es-ES" sz="2400" dirty="0" smtClean="0"/>
              <a:t>7 ÷10 -&gt; 0</a:t>
            </a:r>
          </a:p>
          <a:p>
            <a:pPr lvl="2"/>
            <a:r>
              <a:rPr lang="es-E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0x20200000 + 0x0000 -&gt; 0x20200000</a:t>
            </a:r>
          </a:p>
          <a:p>
            <a:pPr lvl="1"/>
            <a:r>
              <a:rPr lang="es-ES" sz="2800" b="1" dirty="0" smtClean="0">
                <a:solidFill>
                  <a:srgbClr val="0070C0"/>
                </a:solidFill>
              </a:rPr>
              <a:t>Encender el puerto</a:t>
            </a:r>
          </a:p>
          <a:p>
            <a:pPr lvl="2"/>
            <a:r>
              <a:rPr lang="es-E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0x2020001C -&gt; Colocar un 1 en el bit 7</a:t>
            </a:r>
          </a:p>
          <a:p>
            <a:pPr lvl="1"/>
            <a:r>
              <a:rPr lang="es-ES" sz="2800" b="1" dirty="0" smtClean="0">
                <a:solidFill>
                  <a:srgbClr val="0070C0"/>
                </a:solidFill>
              </a:rPr>
              <a:t>Apagar el puerto</a:t>
            </a:r>
          </a:p>
          <a:p>
            <a:pPr lvl="2"/>
            <a:r>
              <a:rPr lang="es-E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0x20200028-&gt; Colocar un 1 en el bit 7</a:t>
            </a:r>
          </a:p>
          <a:p>
            <a:pPr lvl="1"/>
            <a:endParaRPr lang="es-ES" sz="2800" dirty="0"/>
          </a:p>
          <a:p>
            <a:pPr lvl="1"/>
            <a:r>
              <a:rPr lang="es-ES" sz="2800" b="1" dirty="0" smtClean="0">
                <a:solidFill>
                  <a:srgbClr val="00B050"/>
                </a:solidFill>
              </a:rPr>
              <a:t>Ver programa </a:t>
            </a:r>
            <a:r>
              <a:rPr lang="es-ES" sz="2800" b="1" dirty="0" err="1" smtClean="0">
                <a:solidFill>
                  <a:srgbClr val="00B050"/>
                </a:solidFill>
              </a:rPr>
              <a:t>main.s</a:t>
            </a:r>
            <a:r>
              <a:rPr lang="es-ES" sz="2800" b="1" dirty="0" smtClean="0">
                <a:solidFill>
                  <a:srgbClr val="00B050"/>
                </a:solidFill>
              </a:rPr>
              <a:t> </a:t>
            </a:r>
            <a:r>
              <a:rPr lang="es-ES" sz="2800" dirty="0" smtClean="0"/>
              <a:t>(Semana 7 Material de estudio)</a:t>
            </a:r>
          </a:p>
          <a:p>
            <a:pPr lvl="2"/>
            <a:endParaRPr lang="es-ES" sz="2600" dirty="0"/>
          </a:p>
        </p:txBody>
      </p:sp>
    </p:spTree>
    <p:extLst>
      <p:ext uri="{BB962C8B-B14F-4D97-AF65-F5344CB8AC3E}">
        <p14:creationId xmlns:p14="http://schemas.microsoft.com/office/powerpoint/2010/main" val="207198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Sheer Green 16x9">
  <a:themeElements>
    <a:clrScheme name="Sheer Green">
      <a:dk1>
        <a:srgbClr val="624D38"/>
      </a:dk1>
      <a:lt1>
        <a:srgbClr val="FFFFFF"/>
      </a:lt1>
      <a:dk2>
        <a:srgbClr val="404040"/>
      </a:dk2>
      <a:lt2>
        <a:srgbClr val="F2F2E2"/>
      </a:lt2>
      <a:accent1>
        <a:srgbClr val="72C23C"/>
      </a:accent1>
      <a:accent2>
        <a:srgbClr val="F4CC20"/>
      </a:accent2>
      <a:accent3>
        <a:srgbClr val="53B6BB"/>
      </a:accent3>
      <a:accent4>
        <a:srgbClr val="BA7CC0"/>
      </a:accent4>
      <a:accent5>
        <a:srgbClr val="ED635A"/>
      </a:accent5>
      <a:accent6>
        <a:srgbClr val="EE9B40"/>
      </a:accent6>
      <a:hlink>
        <a:srgbClr val="53B6BB"/>
      </a:hlink>
      <a:folHlink>
        <a:srgbClr val="B68DC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Sheer Green">
      <a:dk1>
        <a:srgbClr val="404040"/>
      </a:dk1>
      <a:lt1>
        <a:sysClr val="window" lastClr="FFFFFF"/>
      </a:lt1>
      <a:dk2>
        <a:srgbClr val="624D38"/>
      </a:dk2>
      <a:lt2>
        <a:srgbClr val="F2F2E2"/>
      </a:lt2>
      <a:accent1>
        <a:srgbClr val="72C23C"/>
      </a:accent1>
      <a:accent2>
        <a:srgbClr val="F4CC20"/>
      </a:accent2>
      <a:accent3>
        <a:srgbClr val="53B6BB"/>
      </a:accent3>
      <a:accent4>
        <a:srgbClr val="BA7CC0"/>
      </a:accent4>
      <a:accent5>
        <a:srgbClr val="ED635A"/>
      </a:accent5>
      <a:accent6>
        <a:srgbClr val="EE9B40"/>
      </a:accent6>
      <a:hlink>
        <a:srgbClr val="53B6BB"/>
      </a:hlink>
      <a:folHlink>
        <a:srgbClr val="B68DC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er Green">
      <a:dk1>
        <a:srgbClr val="404040"/>
      </a:dk1>
      <a:lt1>
        <a:sysClr val="window" lastClr="FFFFFF"/>
      </a:lt1>
      <a:dk2>
        <a:srgbClr val="624D38"/>
      </a:dk2>
      <a:lt2>
        <a:srgbClr val="F2F2E2"/>
      </a:lt2>
      <a:accent1>
        <a:srgbClr val="72C23C"/>
      </a:accent1>
      <a:accent2>
        <a:srgbClr val="F4CC20"/>
      </a:accent2>
      <a:accent3>
        <a:srgbClr val="53B6BB"/>
      </a:accent3>
      <a:accent4>
        <a:srgbClr val="BA7CC0"/>
      </a:accent4>
      <a:accent5>
        <a:srgbClr val="ED635A"/>
      </a:accent5>
      <a:accent6>
        <a:srgbClr val="EE9B40"/>
      </a:accent6>
      <a:hlink>
        <a:srgbClr val="53B6BB"/>
      </a:hlink>
      <a:folHlink>
        <a:srgbClr val="B68DC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C5747AC-80AD-4ABE-94D9-19832B174F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TS102920897</Template>
  <TotalTime>0</TotalTime>
  <Words>423</Words>
  <Application>Microsoft Office PowerPoint</Application>
  <PresentationFormat>Panorámica</PresentationFormat>
  <Paragraphs>97</Paragraphs>
  <Slides>19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Century Gothic</vt:lpstr>
      <vt:lpstr>Courier New</vt:lpstr>
      <vt:lpstr>Wingdings</vt:lpstr>
      <vt:lpstr>Sheer Green 16x9</vt:lpstr>
      <vt:lpstr>Hoja de cálculo</vt:lpstr>
      <vt:lpstr>GPIO – General Purpose Input / Output – Parte 1</vt:lpstr>
      <vt:lpstr>Agenda</vt:lpstr>
      <vt:lpstr>Conceptos generales</vt:lpstr>
      <vt:lpstr>Conceptos generales</vt:lpstr>
      <vt:lpstr>Pines GPIO en Raspberry</vt:lpstr>
      <vt:lpstr>Puertos GPIO y sus direcciones</vt:lpstr>
      <vt:lpstr>Function Select GPIO</vt:lpstr>
      <vt:lpstr>Encender / apagar un Pin GPIO</vt:lpstr>
      <vt:lpstr>Ejemplo</vt:lpstr>
      <vt:lpstr>Conexión de puerto GPIO a un Led</vt:lpstr>
      <vt:lpstr>Materiales necesarios y conexiones</vt:lpstr>
      <vt:lpstr>Conexión de Led y Botón a puertos del GPIO</vt:lpstr>
      <vt:lpstr>Conexión de un LED</vt:lpstr>
      <vt:lpstr>Conexión de voltaje  y tierra al Protoboard</vt:lpstr>
      <vt:lpstr>Conexión de Led y resistencia en el Protoboard</vt:lpstr>
      <vt:lpstr>Conectando todos los componentes al Protoboard</vt:lpstr>
      <vt:lpstr>Configuración del puerto de salida</vt:lpstr>
      <vt:lpstr>main.s: GPIO 7 salida</vt:lpstr>
      <vt:lpstr>Bibliografía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2014-07-04T17:05:05Z</dcterms:created>
  <dcterms:modified xsi:type="dcterms:W3CDTF">2014-08-04T23:18:27Z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TC029208979991</vt:lpwstr>
  </property>
</Properties>
</file>